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563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48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70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55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8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4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005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9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02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B6245A1-B27A-4A37-B3CB-D4E5A9297215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60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Bars to Trademark Infringement</a:t>
            </a:r>
          </a:p>
        </p:txBody>
      </p:sp>
    </p:spTree>
    <p:extLst>
      <p:ext uri="{BB962C8B-B14F-4D97-AF65-F5344CB8AC3E}">
        <p14:creationId xmlns:p14="http://schemas.microsoft.com/office/powerpoint/2010/main" val="2014551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 Use Bar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Cannot be registered if the trademark was used by another party.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Exception: Used in a </a:t>
            </a:r>
            <a:r>
              <a:rPr lang="en-US" sz="2400" i="1" dirty="0"/>
              <a:t>different market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7563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v.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trademark’s purpose is to represent the company which manufactured it.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trademark should not serve a function nor should removing the trademark decrease the value or function of the product or service.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Issue most easily resolved when the functional aspect resides in one part of the product and the design elements in another.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Example: “Christmas Story Leg Lamp”.  Functional part of the lamp is in the light fixture whereas the design aspect is the base of the lamp shaped like a woman’s leg wearing a stocking. The base is trademarked.</a:t>
            </a:r>
          </a:p>
        </p:txBody>
      </p:sp>
    </p:spTree>
    <p:extLst>
      <p:ext uri="{BB962C8B-B14F-4D97-AF65-F5344CB8AC3E}">
        <p14:creationId xmlns:p14="http://schemas.microsoft.com/office/powerpoint/2010/main" val="3133010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Ineligible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Surnames generally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Geographic regions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Offensive, immortal or ornamental marks</a:t>
            </a:r>
          </a:p>
        </p:txBody>
      </p:sp>
    </p:spTree>
    <p:extLst>
      <p:ext uri="{BB962C8B-B14F-4D97-AF65-F5344CB8AC3E}">
        <p14:creationId xmlns:p14="http://schemas.microsoft.com/office/powerpoint/2010/main" val="88451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Surnames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Generally not eligible for registration.  USPTO looks at five factors to determine if a surname is eligible: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If the surname is rare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Whether the term is the surname of anyone connected with applicant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Term has any other recognized meaning other than the surname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Does it have the “look” and “feel” of a surname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Whether the </a:t>
            </a:r>
            <a:r>
              <a:rPr lang="en-US" sz="2400" i="1" dirty="0"/>
              <a:t>styling </a:t>
            </a:r>
            <a:r>
              <a:rPr lang="en-US" sz="2400" dirty="0"/>
              <a:t>of lettering creates a separate commercial impression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237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Surnames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If over time, the surname develops a secondary meaning so that it is associated as a source of particular products or services, then it may be eligible.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Examples: Sears or Macy’s</a:t>
            </a:r>
          </a:p>
        </p:txBody>
      </p:sp>
    </p:spTree>
    <p:extLst>
      <p:ext uri="{BB962C8B-B14F-4D97-AF65-F5344CB8AC3E}">
        <p14:creationId xmlns:p14="http://schemas.microsoft.com/office/powerpoint/2010/main" val="2027705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If mark </a:t>
            </a:r>
            <a:r>
              <a:rPr lang="en-US" sz="2400" i="1" dirty="0"/>
              <a:t>is descriptive</a:t>
            </a:r>
            <a:r>
              <a:rPr lang="en-US" sz="2400" dirty="0"/>
              <a:t>, then the following test applies: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Primary significance of mark is a generally known location.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Goods or services originate in the location identified in the mark.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Purchasers would likely believe that the goods or services originated in the location identified in the mark.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Reason for barring this type of trademark is so that one company does not have a monopoly on a geographic term that should remain available to the public.</a:t>
            </a:r>
          </a:p>
        </p:txBody>
      </p:sp>
    </p:spTree>
    <p:extLst>
      <p:ext uri="{BB962C8B-B14F-4D97-AF65-F5344CB8AC3E}">
        <p14:creationId xmlns:p14="http://schemas.microsoft.com/office/powerpoint/2010/main" val="3158902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mark </a:t>
            </a:r>
            <a:r>
              <a:rPr lang="en-US" i="1" dirty="0"/>
              <a:t>is not descriptive</a:t>
            </a:r>
            <a:r>
              <a:rPr lang="en-US" dirty="0"/>
              <a:t>, then the following test is applied: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Significance of mark is a generally known location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Goods or services do </a:t>
            </a:r>
            <a:r>
              <a:rPr lang="en-US" i="1" dirty="0"/>
              <a:t>not </a:t>
            </a:r>
            <a:r>
              <a:rPr lang="en-US" dirty="0"/>
              <a:t>originate in the location identified in mark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Purchasers would likely believe that the goods or services are from the subject location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misrepresentation is a significant factor in the consumer deciding to purchase the good or service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Goal of baring this type of trademark is to prevent confusion to consumers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i="1" dirty="0"/>
              <a:t>Amazon </a:t>
            </a:r>
            <a:r>
              <a:rPr lang="en-US" dirty="0"/>
              <a:t>is an example of a geographic mark that is trademarked. This mark would not cause consumers to think that that the goods or services were made in the Amazon. </a:t>
            </a:r>
            <a:endParaRPr lang="en-US" i="1" dirty="0"/>
          </a:p>
          <a:p>
            <a:pPr>
              <a:buFont typeface="Wingdings" panose="05000000000000000000" pitchFamily="2" charset="2"/>
              <a:buChar char="Ø"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854723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Ornamental, Immortal or Offensive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Ornamental (decorative) is too vague for trademark registration.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Example: smiley face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Immoral or offensive marks cannot be trademarked.</a:t>
            </a:r>
          </a:p>
        </p:txBody>
      </p:sp>
    </p:spTree>
    <p:extLst>
      <p:ext uri="{BB962C8B-B14F-4D97-AF65-F5344CB8AC3E}">
        <p14:creationId xmlns:p14="http://schemas.microsoft.com/office/powerpoint/2010/main" val="84971962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77</TotalTime>
  <Words>471</Words>
  <Application>Microsoft Office PowerPoint</Application>
  <PresentationFormat>Widescreen</PresentationFormat>
  <Paragraphs>42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Wingdings</vt:lpstr>
      <vt:lpstr>Retrospect</vt:lpstr>
      <vt:lpstr>Trademark</vt:lpstr>
      <vt:lpstr>Prior Use Bar</vt:lpstr>
      <vt:lpstr>Design v. Function</vt:lpstr>
      <vt:lpstr>Ineligible Marks</vt:lpstr>
      <vt:lpstr>Surnames</vt:lpstr>
      <vt:lpstr>Surnames </vt:lpstr>
      <vt:lpstr>Geographic Marks</vt:lpstr>
      <vt:lpstr>Geographic Marks</vt:lpstr>
      <vt:lpstr>Ornamental, Immortal or Offensive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</dc:title>
  <dc:creator>Dana Nasser</dc:creator>
  <cp:lastModifiedBy>Dana Nasser</cp:lastModifiedBy>
  <cp:revision>8</cp:revision>
  <dcterms:created xsi:type="dcterms:W3CDTF">2017-04-30T05:30:37Z</dcterms:created>
  <dcterms:modified xsi:type="dcterms:W3CDTF">2017-05-30T06:23:24Z</dcterms:modified>
</cp:coreProperties>
</file>